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f6e48317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f6e48317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f2ce2393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0f2ce2393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f2ce2393b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0f2ce2393b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f2ce2393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0f2ce2393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f9543fa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0f9543fa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f2ce2393b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0f2ce2393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f6e48317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0f6e48317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0f2ce2393b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0f2ce2393b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0f6e48317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0f6e48317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f2ce2393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f2ce2393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0f6e48317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0f6e48317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f2ce2393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0f2ce2393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f2ce2393b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0f2ce2393b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0f2ce2393b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0f2ce2393b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0f2ce2393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0f2ce2393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6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Relationship Id="rId6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w3schools.com/" TargetMode="External"/><Relationship Id="rId4" Type="http://schemas.openxmlformats.org/officeDocument/2006/relationships/hyperlink" Target="https://codepen.io/your-work" TargetMode="External"/><Relationship Id="rId5" Type="http://schemas.openxmlformats.org/officeDocument/2006/relationships/hyperlink" Target="https://start.spring.io/" TargetMode="External"/><Relationship Id="rId6" Type="http://schemas.openxmlformats.org/officeDocument/2006/relationships/hyperlink" Target="https://www.photopea.com/" TargetMode="External"/><Relationship Id="rId7" Type="http://schemas.openxmlformats.org/officeDocument/2006/relationships/hyperlink" Target="http://g2pc1.bu.edu/~qzpeng/manual/MySQL%20Commands.htm" TargetMode="External"/><Relationship Id="rId8" Type="http://schemas.openxmlformats.org/officeDocument/2006/relationships/hyperlink" Target="https://satr.codes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734200" y="2914500"/>
            <a:ext cx="6407400" cy="10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ar" sz="3800">
                <a:solidFill>
                  <a:schemeClr val="lt1"/>
                </a:solidFill>
              </a:rPr>
              <a:t>plants</a:t>
            </a:r>
            <a:endParaRPr b="1" sz="3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778700" y="3937925"/>
            <a:ext cx="6407400" cy="8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ar" sz="2700">
                <a:solidFill>
                  <a:schemeClr val="lt1"/>
                </a:solidFill>
              </a:rPr>
              <a:t>Afforestation in Saudi Arabia</a:t>
            </a:r>
            <a:endParaRPr b="1" sz="2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0" y="300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190500" marR="190500" rtl="0" algn="ctr">
              <a:lnSpc>
                <a:spcPct val="14666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3658"/>
              <a:buFont typeface="Arial"/>
              <a:buNone/>
            </a:pPr>
            <a:r>
              <a:rPr b="1" lang="ar" sz="2050"/>
              <a:t>DEMO OF THE PROJECT</a:t>
            </a:r>
            <a:endParaRPr b="1" sz="205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745"/>
              <a:buFont typeface="Arial"/>
              <a:buNone/>
            </a:pPr>
            <a:r>
              <a:t/>
            </a:r>
            <a:endParaRPr b="1" sz="3220"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600" y="300425"/>
            <a:ext cx="2485251" cy="352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1675" y="2641300"/>
            <a:ext cx="3841751" cy="222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/>
          <p:nvPr/>
        </p:nvSpPr>
        <p:spPr>
          <a:xfrm rot="1769987">
            <a:off x="2540060" y="2523655"/>
            <a:ext cx="843791" cy="278747"/>
          </a:xfrm>
          <a:prstGeom prst="rightArrow">
            <a:avLst>
              <a:gd fmla="val 18094" name="adj1"/>
              <a:gd fmla="val 60633" name="adj2"/>
            </a:avLst>
          </a:prstGeom>
          <a:solidFill>
            <a:srgbClr val="274E13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5775150" y="679500"/>
            <a:ext cx="2594100" cy="1312800"/>
          </a:xfrm>
          <a:prstGeom prst="wedgeRoundRectCallout">
            <a:avLst>
              <a:gd fmla="val -70930" name="adj1"/>
              <a:gd fmla="val 213134" name="adj2"/>
              <a:gd fmla="val 0" name="adj3"/>
            </a:avLst>
          </a:prstGeom>
          <a:solidFill>
            <a:srgbClr val="D9EAD3"/>
          </a:solidFill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ar"/>
              <a:t>profile page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ar"/>
              <a:t>Add a tree from here to see everything planted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190500" marR="190500" rtl="0" algn="ctr">
              <a:lnSpc>
                <a:spcPct val="14666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3658"/>
              <a:buFont typeface="Arial"/>
              <a:buNone/>
            </a:pPr>
            <a:r>
              <a:rPr b="1" lang="ar" sz="2050"/>
              <a:t>DEMO OF THE PROJECT</a:t>
            </a:r>
            <a:endParaRPr b="1" sz="205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745"/>
              <a:buFont typeface="Arial"/>
              <a:buNone/>
            </a:pPr>
            <a:r>
              <a:t/>
            </a:r>
            <a:endParaRPr b="1" sz="3220"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3635" y="1247888"/>
            <a:ext cx="2796724" cy="26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/>
          <p:nvPr/>
        </p:nvSpPr>
        <p:spPr>
          <a:xfrm>
            <a:off x="480600" y="1293725"/>
            <a:ext cx="2346000" cy="2422800"/>
          </a:xfrm>
          <a:prstGeom prst="wedgeRectCallout">
            <a:avLst>
              <a:gd fmla="val 86500" name="adj1"/>
              <a:gd fmla="val 42694" name="adj2"/>
            </a:avLst>
          </a:prstGeom>
          <a:solidFill>
            <a:srgbClr val="8DA98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3"/>
          <p:cNvSpPr/>
          <p:nvPr/>
        </p:nvSpPr>
        <p:spPr>
          <a:xfrm>
            <a:off x="6317375" y="1048425"/>
            <a:ext cx="1980300" cy="2088000"/>
          </a:xfrm>
          <a:prstGeom prst="wedgeRectCallout">
            <a:avLst>
              <a:gd fmla="val -138238" name="adj1"/>
              <a:gd fmla="val 69734" name="adj2"/>
            </a:avLst>
          </a:prstGeom>
          <a:solidFill>
            <a:srgbClr val="8DA98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8237" y="1133477"/>
            <a:ext cx="1798576" cy="191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150" y="1394425"/>
            <a:ext cx="2133601" cy="222140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/>
          <p:nvPr/>
        </p:nvSpPr>
        <p:spPr>
          <a:xfrm>
            <a:off x="3451650" y="4184700"/>
            <a:ext cx="2346000" cy="340500"/>
          </a:xfrm>
          <a:prstGeom prst="roundRect">
            <a:avLst>
              <a:gd fmla="val 16667" name="adj"/>
            </a:avLst>
          </a:prstGeom>
          <a:solidFill>
            <a:srgbClr val="8DA98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ar" sz="1700"/>
              <a:t>UserProfile</a:t>
            </a:r>
            <a:endParaRPr sz="1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6148950" y="194125"/>
            <a:ext cx="280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90500" marR="190500" rtl="0" algn="ctr">
              <a:lnSpc>
                <a:spcPct val="14666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ar" sz="2050"/>
              <a:t>DEMO OF THE PROJECT</a:t>
            </a:r>
            <a:endParaRPr b="1" sz="205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b="1" sz="3098"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525" y="267063"/>
            <a:ext cx="2980426" cy="462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7275" y="1550225"/>
            <a:ext cx="3153750" cy="7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7275" y="2418878"/>
            <a:ext cx="3153750" cy="903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17275" y="3437653"/>
            <a:ext cx="3153751" cy="91809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4"/>
          <p:cNvSpPr/>
          <p:nvPr/>
        </p:nvSpPr>
        <p:spPr>
          <a:xfrm>
            <a:off x="3675675" y="4471450"/>
            <a:ext cx="1503600" cy="483900"/>
          </a:xfrm>
          <a:prstGeom prst="roundRect">
            <a:avLst>
              <a:gd fmla="val 50000" name="adj"/>
            </a:avLst>
          </a:prstGeom>
          <a:solidFill>
            <a:srgbClr val="8DA98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ar" sz="2000"/>
              <a:t>LOGIN</a:t>
            </a:r>
            <a:endParaRPr sz="2000"/>
          </a:p>
        </p:txBody>
      </p:sp>
      <p:sp>
        <p:nvSpPr>
          <p:cNvPr id="150" name="Google Shape;150;p24"/>
          <p:cNvSpPr/>
          <p:nvPr/>
        </p:nvSpPr>
        <p:spPr>
          <a:xfrm>
            <a:off x="2995050" y="267075"/>
            <a:ext cx="3153900" cy="1156500"/>
          </a:xfrm>
          <a:prstGeom prst="cloudCallout">
            <a:avLst>
              <a:gd fmla="val -49567" name="adj1"/>
              <a:gd fmla="val 115811" name="adj2"/>
            </a:avLst>
          </a:prstGeom>
          <a:solidFill>
            <a:srgbClr val="8DA98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On the login page, three messages appear upon logging in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•What was the most difficult part of the project 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ar" sz="1300">
                <a:solidFill>
                  <a:schemeClr val="dk1"/>
                </a:solidFill>
              </a:rPr>
              <a:t>•What was your favorite part of the project ?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ar" sz="1300">
                <a:solidFill>
                  <a:schemeClr val="dk1"/>
                </a:solidFill>
              </a:rPr>
              <a:t>•What are the new things you learned creating this ?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2335000" y="477325"/>
            <a:ext cx="48960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ar" sz="3120"/>
              <a:t>resources</a:t>
            </a:r>
            <a:endParaRPr b="1" sz="3120"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840400" y="1941025"/>
            <a:ext cx="7546800" cy="21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ar" u="sng">
                <a:solidFill>
                  <a:schemeClr val="hlink"/>
                </a:solidFill>
                <a:hlinkClick r:id="rId3"/>
              </a:rPr>
              <a:t>https://www.w3schools.com/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ar" u="sng">
                <a:solidFill>
                  <a:schemeClr val="hlink"/>
                </a:solidFill>
                <a:hlinkClick r:id="rId4"/>
              </a:rPr>
              <a:t>https://codepen.io/your-work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ar" u="sng">
                <a:solidFill>
                  <a:schemeClr val="hlink"/>
                </a:solidFill>
                <a:hlinkClick r:id="rId5"/>
              </a:rPr>
              <a:t>https://start.spring.io/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ar" u="sng">
                <a:solidFill>
                  <a:schemeClr val="hlink"/>
                </a:solidFill>
                <a:hlinkClick r:id="rId6"/>
              </a:rPr>
              <a:t>https://www.photopea.com/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ar" u="sng">
                <a:solidFill>
                  <a:schemeClr val="hlink"/>
                </a:solidFill>
                <a:hlinkClick r:id="rId7"/>
              </a:rPr>
              <a:t>http://g2pc1.bu.edu/~qzpeng/manual/MySQL%20Commands.htm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ar" u="sng">
                <a:solidFill>
                  <a:schemeClr val="hlink"/>
                </a:solidFill>
                <a:hlinkClick r:id="rId8"/>
              </a:rPr>
              <a:t>https://satr.codes/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>
            <a:off x="311700" y="1687800"/>
            <a:ext cx="8520600" cy="144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243"/>
              <a:buFont typeface="Arial"/>
              <a:buNone/>
            </a:pPr>
            <a:r>
              <a:t/>
            </a:r>
            <a:endParaRPr sz="2733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5869"/>
              <a:buFont typeface="Arial"/>
              <a:buNone/>
            </a:pPr>
            <a:r>
              <a:rPr lang="ar" sz="3066"/>
              <a:t>This volunteer work is suitable for all segments of society and for those who wish to plant trees.</a:t>
            </a:r>
            <a:endParaRPr sz="3066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311700" y="2456325"/>
            <a:ext cx="8520600" cy="15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ar" sz="2100">
                <a:solidFill>
                  <a:srgbClr val="38761D"/>
                </a:solidFill>
              </a:rPr>
              <a:t>For example, Planting trees and flowers in schools, public parks, or even in the desert All you have to do is Register with us to become a friend of plants .</a:t>
            </a:r>
            <a:endParaRPr sz="2500">
              <a:solidFill>
                <a:srgbClr val="38761D"/>
              </a:solidFill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577675" y="3756850"/>
            <a:ext cx="64074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ar" sz="1100">
                <a:solidFill>
                  <a:srgbClr val="24541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هذا العمل التطوعي مناسب لجميع شرائح المجتمع و لأولئك الذين يرغبون في غرس الأشجار.</a:t>
            </a:r>
            <a:endParaRPr sz="1100">
              <a:solidFill>
                <a:srgbClr val="24541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24541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ar" sz="1100">
                <a:solidFill>
                  <a:srgbClr val="24541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على سبيل المثال ، زراعة الأشجار والزهور في المدارس أو الحدائق العامة أو حتى في الصحراء ، كل ما عليك فعله هو التسجيل معنا لتصبح صديقًا للنباتات.</a:t>
            </a:r>
            <a:endParaRPr sz="1100">
              <a:solidFill>
                <a:srgbClr val="24541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3550950" y="355100"/>
            <a:ext cx="30345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2950">
                <a:solidFill>
                  <a:schemeClr val="dk1"/>
                </a:solidFill>
              </a:rPr>
              <a:t>Abstract</a:t>
            </a:r>
            <a:endParaRPr b="1" sz="3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ctrTitle"/>
          </p:nvPr>
        </p:nvSpPr>
        <p:spPr>
          <a:xfrm>
            <a:off x="2351225" y="460225"/>
            <a:ext cx="3572400" cy="69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ar" sz="3190">
                <a:latin typeface="Al Bayan"/>
                <a:ea typeface="Al Bayan"/>
                <a:cs typeface="Al Bayan"/>
                <a:sym typeface="Al Bayan"/>
              </a:rPr>
              <a:t>Problem</a:t>
            </a:r>
            <a:endParaRPr sz="3190">
              <a:latin typeface="Al Bayan"/>
              <a:ea typeface="Al Bayan"/>
              <a:cs typeface="Al Bayan"/>
              <a:sym typeface="Al Bayan"/>
            </a:endParaRPr>
          </a:p>
        </p:txBody>
      </p:sp>
      <p:sp>
        <p:nvSpPr>
          <p:cNvPr id="72" name="Google Shape;72;p15"/>
          <p:cNvSpPr txBox="1"/>
          <p:nvPr>
            <p:ph idx="1" type="subTitle"/>
          </p:nvPr>
        </p:nvSpPr>
        <p:spPr>
          <a:xfrm>
            <a:off x="674125" y="3423950"/>
            <a:ext cx="6181500" cy="12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" sz="1800">
                <a:solidFill>
                  <a:schemeClr val="dk1"/>
                </a:solidFill>
              </a:rPr>
              <a:t>البيئة الصحراوية تحتاج الى التوازن </a:t>
            </a:r>
            <a:r>
              <a:rPr lang="ar" sz="1800">
                <a:solidFill>
                  <a:schemeClr val="dk1"/>
                </a:solidFill>
              </a:rPr>
              <a:t>البيئي</a:t>
            </a:r>
            <a:r>
              <a:rPr lang="ar" sz="1800">
                <a:solidFill>
                  <a:schemeClr val="dk1"/>
                </a:solidFill>
              </a:rPr>
              <a:t> لانها تعاني من ارتفاع درجة الحرارة خاصتا في الصيف .. و يساهم التشجير في انخفاضها غير </a:t>
            </a:r>
            <a:r>
              <a:rPr lang="ar" sz="1800">
                <a:solidFill>
                  <a:schemeClr val="dk1"/>
                </a:solidFill>
              </a:rPr>
              <a:t>أنه</a:t>
            </a:r>
            <a:r>
              <a:rPr lang="ar" sz="1800">
                <a:solidFill>
                  <a:schemeClr val="dk1"/>
                </a:solidFill>
              </a:rPr>
              <a:t> يعالج التربة .. و نقوم نحو بتشجيع الاشخاص لزراعة شجرة في مناطقهم وهذا الهدف من </a:t>
            </a:r>
            <a:r>
              <a:rPr lang="ar" sz="1800">
                <a:solidFill>
                  <a:schemeClr val="dk1"/>
                </a:solidFill>
              </a:rPr>
              <a:t>إنشاء</a:t>
            </a:r>
            <a:r>
              <a:rPr lang="ar" sz="1800">
                <a:solidFill>
                  <a:schemeClr val="dk1"/>
                </a:solidFill>
              </a:rPr>
              <a:t> الويب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958650" y="1366150"/>
            <a:ext cx="6542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The desert environment needs an ecological balance because it suffers from high temperatures, especially in summer.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And treat the soil.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We encourage people to plant trees in their areas, and that is the purpose of creating the web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472275" y="281875"/>
            <a:ext cx="71151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3000"/>
              <a:t>Technologies used</a:t>
            </a:r>
            <a:endParaRPr b="1" sz="3000"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6053700" y="1719200"/>
            <a:ext cx="28203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ar" sz="1900">
                <a:solidFill>
                  <a:schemeClr val="dk1"/>
                </a:solidFill>
              </a:rPr>
              <a:t>Intellij IDEA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ar" sz="1900">
                <a:solidFill>
                  <a:schemeClr val="dk1"/>
                </a:solidFill>
              </a:rPr>
              <a:t>Visual Studio Code 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ar" sz="1900">
                <a:solidFill>
                  <a:schemeClr val="dk1"/>
                </a:solidFill>
              </a:rPr>
              <a:t>DBeaver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ar" sz="1900">
                <a:solidFill>
                  <a:schemeClr val="dk1"/>
                </a:solidFill>
              </a:rPr>
              <a:t>MySQL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ar" sz="1900">
                <a:solidFill>
                  <a:schemeClr val="dk1"/>
                </a:solidFill>
              </a:rPr>
              <a:t>PostMan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50" y="1329225"/>
            <a:ext cx="6164174" cy="4242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745"/>
              <a:buFont typeface="Arial"/>
              <a:buNone/>
            </a:pPr>
            <a:r>
              <a:rPr b="1" lang="ar" sz="3220"/>
              <a:t>wireframe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327" y="1235851"/>
            <a:ext cx="2298733" cy="3249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6750" y="1235842"/>
            <a:ext cx="2298725" cy="3249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2880875" y="477300"/>
            <a:ext cx="384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ar" sz="3020"/>
              <a:t>ERD</a:t>
            </a:r>
            <a:endParaRPr b="1" sz="3020"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4700825" y="1744925"/>
            <a:ext cx="3972300" cy="14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ar" sz="3100">
                <a:solidFill>
                  <a:schemeClr val="dk1"/>
                </a:solidFill>
              </a:rPr>
              <a:t>Three related tables</a:t>
            </a:r>
            <a:endParaRPr sz="3100">
              <a:solidFill>
                <a:schemeClr val="dk1"/>
              </a:solidFill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50" y="1152475"/>
            <a:ext cx="3844349" cy="371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300" y="699950"/>
            <a:ext cx="1044211" cy="75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ar" sz="3020"/>
              <a:t>code java in intellij</a:t>
            </a:r>
            <a:endParaRPr sz="3020"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9575" y="170675"/>
            <a:ext cx="3449700" cy="47416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/>
        </p:nvSpPr>
        <p:spPr>
          <a:xfrm>
            <a:off x="466050" y="1307475"/>
            <a:ext cx="27414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ar" sz="2100"/>
              <a:t>controller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ar" sz="2100"/>
              <a:t>config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ar" sz="2100"/>
              <a:t>Entities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ar" sz="2100"/>
              <a:t>Repository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ar" sz="2100"/>
              <a:t>Servicer</a:t>
            </a:r>
            <a:endParaRPr sz="2100"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050" y="3664750"/>
            <a:ext cx="3302950" cy="8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431375"/>
            <a:ext cx="2506774" cy="143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24625" y="218275"/>
            <a:ext cx="570400" cy="85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0222" y="1076525"/>
            <a:ext cx="4166900" cy="370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/>
        </p:nvSpPr>
        <p:spPr>
          <a:xfrm>
            <a:off x="210625" y="1540250"/>
            <a:ext cx="3589500" cy="13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ar" sz="2120">
                <a:solidFill>
                  <a:schemeClr val="dk1"/>
                </a:solidFill>
              </a:rPr>
              <a:t>javascript react </a:t>
            </a:r>
            <a:endParaRPr b="1" sz="212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ar" sz="2000"/>
              <a:t>HTML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ar" sz="2000"/>
              <a:t>CSS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182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90500" marR="190500" rtl="0" algn="ctr">
              <a:lnSpc>
                <a:spcPct val="14666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ar" sz="2050"/>
              <a:t>DEMO OF THE PROJECT</a:t>
            </a:r>
            <a:endParaRPr b="1" sz="205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3220"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525" y="920700"/>
            <a:ext cx="272652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920700"/>
            <a:ext cx="2689012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/>
          <p:nvPr/>
        </p:nvSpPr>
        <p:spPr>
          <a:xfrm>
            <a:off x="7366000" y="1294575"/>
            <a:ext cx="811200" cy="475200"/>
          </a:xfrm>
          <a:prstGeom prst="wedgeRectCallout">
            <a:avLst>
              <a:gd fmla="val -90403" name="adj1"/>
              <a:gd fmla="val 60354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Home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